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3" r:id="rId3"/>
    <p:sldId id="305" r:id="rId4"/>
    <p:sldId id="308" r:id="rId5"/>
    <p:sldId id="312" r:id="rId6"/>
    <p:sldId id="309" r:id="rId7"/>
    <p:sldId id="311" r:id="rId8"/>
    <p:sldId id="314" r:id="rId9"/>
    <p:sldId id="294" r:id="rId10"/>
    <p:sldId id="304" r:id="rId11"/>
    <p:sldId id="303" r:id="rId12"/>
    <p:sldId id="31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783" autoAdjust="0"/>
  </p:normalViewPr>
  <p:slideViewPr>
    <p:cSldViewPr>
      <p:cViewPr>
        <p:scale>
          <a:sx n="80" d="100"/>
          <a:sy n="80" d="100"/>
        </p:scale>
        <p:origin x="-167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B43E5-8A84-495E-8DDD-26BC99F45AC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CD555-1474-49C4-B4DD-04A3D47D8C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Проблемы проведения конфиденциального аудита перинатальной смертности.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5085184"/>
            <a:ext cx="3952528" cy="117653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Региональный координатор КАПС Туркестанской области Ж. Идырова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Астана, 26 ноября 2018 год 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Трудности и проблемы при проведении ПА: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357298"/>
            <a:ext cx="83582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На сбор команды, обсуждение случаев с приглашенными лицами уходит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около 1,5 часа. </a:t>
            </a:r>
          </a:p>
          <a:p>
            <a:pPr marL="342900" lvl="0" indent="-342900"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Сбор и проведение видеоконференции занимает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около 2 часов.</a:t>
            </a:r>
          </a:p>
          <a:p>
            <a:pPr marL="342900" lvl="0" indent="-342900"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Анализ присланных историй происходит так же во время основной работы,</a:t>
            </a:r>
          </a:p>
          <a:p>
            <a:pPr marL="342900" lvl="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являясь значительной дополнительной нагрузкой, занимая в среднем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часа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один случай.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Предложения по поддержке команды КАПС: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928670"/>
            <a:ext cx="857256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Достойная мотивация команды, учитывая достаточный объем работы:  </a:t>
            </a:r>
          </a:p>
          <a:p>
            <a:pPr marL="514350" lvl="0" indent="-514350">
              <a:buFont typeface="+mj-lt"/>
              <a:buAutoNum type="roman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Приоритетное обучение на специальных  семинарах в РК</a:t>
            </a:r>
          </a:p>
          <a:p>
            <a:pPr marL="514350" lvl="0" indent="-514350">
              <a:buFont typeface="+mj-lt"/>
              <a:buAutoNum type="roman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Обучение за  рубежом и участие в международных конференциях</a:t>
            </a:r>
          </a:p>
          <a:p>
            <a:pPr marL="514350" lvl="0" indent="-514350">
              <a:buFont typeface="+mj-lt"/>
              <a:buAutoNum type="roman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Автоматическое добавление баллов при аттестации</a:t>
            </a:r>
          </a:p>
          <a:p>
            <a:pPr marL="514350" lvl="0" indent="-514350">
              <a:buFont typeface="+mj-lt"/>
              <a:buAutoNum type="roman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30% надбавка к заработной плате по месту работы</a:t>
            </a:r>
          </a:p>
          <a:p>
            <a:pPr marL="514350" lvl="0" indent="-514350">
              <a:buFont typeface="+mj-lt"/>
              <a:buAutoNum type="roman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Авторство при публикации отчетов и аналитических статей</a:t>
            </a:r>
          </a:p>
          <a:p>
            <a:pPr marL="514350" lvl="0" indent="-514350">
              <a:buFont typeface="+mj-lt"/>
              <a:buAutoNum type="roman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Централизованное обеспечение сканерами, бумагой и закрытие расходов на рассылку через филиалы РЦЭС</a:t>
            </a:r>
          </a:p>
          <a:p>
            <a:pPr marL="514350" lvl="0" indent="-514350">
              <a:buFont typeface="+mj-lt"/>
              <a:buAutoNum type="roman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Объявление номинации  "Лучшая региональная комиссия по КАПС" с вручением сертификата и денежной премии.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</a:t>
            </a:r>
          </a:p>
          <a:p>
            <a:pPr>
              <a:buNone/>
            </a:pPr>
            <a:r>
              <a:rPr lang="ru-RU" dirty="0" smtClean="0"/>
              <a:t>                                   </a:t>
            </a:r>
          </a:p>
          <a:p>
            <a:pPr>
              <a:buNone/>
            </a:pPr>
            <a:r>
              <a:rPr lang="ru-RU" dirty="0" smtClean="0"/>
              <a:t>         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73817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00108"/>
            <a:ext cx="8207375" cy="552451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Аудит –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систематический и критический </a:t>
            </a:r>
            <a:r>
              <a:rPr lang="ru-RU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качества предоставленных медицинских услуг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включая процедуры, используемые для диагностики и лечения заболеваний, использования ресурсов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др. результатов которыми пользуется пациент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Сравнивается оказанная медицинская помощь со стандартом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Предлагаются конкретные рекомендации для коррекции выявленных отклонений от стандарта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Проводится мониторинг этих процессов для завершения цикла аудита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Аудит перинатальной смертности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это процесс оценки факторов приводящих к перинатальным потерям</a:t>
            </a:r>
          </a:p>
          <a:p>
            <a:pPr>
              <a:lnSpc>
                <a:spcPct val="90000"/>
              </a:lnSpc>
            </a:pP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2954338" y="6297613"/>
            <a:ext cx="30972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buSzPct val="100000"/>
            </a:pPr>
            <a:r>
              <a:rPr lang="ru-RU" altLang="zh-CN" sz="1000" b="1">
                <a:ea typeface="SimSun" pitchFamily="2" charset="-122"/>
              </a:rPr>
              <a:t>    Технический семинар «Перинатальный аудит»</a:t>
            </a:r>
            <a:r>
              <a:rPr lang="en-GB" altLang="zh-CN" sz="1000" b="1">
                <a:ea typeface="SimSun" pitchFamily="2" charset="-122"/>
              </a:rPr>
              <a:t> </a:t>
            </a:r>
            <a:endParaRPr lang="ru-RU" altLang="zh-CN" sz="1000" b="1">
              <a:ea typeface="SimSun" pitchFamily="2" charset="-122"/>
            </a:endParaRPr>
          </a:p>
          <a:p>
            <a:pPr algn="ctr" eaLnBrk="1" hangingPunct="1">
              <a:buSzPct val="100000"/>
            </a:pPr>
            <a:r>
              <a:rPr lang="ru-RU" altLang="ru-RU" sz="1000"/>
              <a:t>16-17 мая 2016 г., г. Астана, Казахстан</a:t>
            </a:r>
            <a:endParaRPr lang="sr-Latn-CS" altLang="ru-RU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Методология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проведения КАПС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Выбраны случаи для проведения КАПС (мертворожденные и умершие в раннем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неонатальном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периоде при сроке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37 недель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более, вес младенцев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2500грамм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более).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Затем разработаны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Стандарты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анализа случаев перинатальной смертности в рамках Конфиденциального Аудита на национальном уровне: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Помощь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ранних стадиях беременности</a:t>
            </a:r>
            <a:r>
              <a:rPr lang="ru-RU" sz="2000" b="1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(первый визит; скрининг с целью выявления аномалий; срок беременности; оценка риска)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Регулярное антенатальное наблюдение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(количество визитов, консультирование)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Своевременная оценка риска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(например, темпы роста плода, шевеления, гипертонические состояния и др.; действия в случае осложнений/направление)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Ведение до родов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(например, разрыв плодных оболочек /индукция родов /выявление неправильного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предлежания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Ведение родов (I период)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партограмма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схватки, наблюдение за плодом, действия в случае страдания плода)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Ведение в период изгнания плода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(например, наличие персонала / своевременное проведение инструментальных родов и кесарева сечения)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Методология проведения КАПС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Стандарты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анализа случаев перинатальной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смертности: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Неонатальное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/постнатальное ведение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(например, выявление проблем/ реанимация, в том числе наличие персонала)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Общение и документация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(антенатальный,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интранатальный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неонатальный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Обследование мертворожденного/умершего новорожденного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(аутопсия, выдача свидетельства о перинатальной смерти, забор материала для микробиологического исследования, посев крови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гемокультуру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исследования на наличие инфекции, гистологическое исследование образцов тканей, взятых со всех органов, вычисление плодово-плацентарного индекса (ППИ), </a:t>
            </a:r>
          </a:p>
          <a:p>
            <a:pPr lvl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гистологическое исследование плаценты, Классификация случая перинатальной смерти в соответствии с МКБ)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Перинатальный аудит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Стандартизированный сбор данных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неблагоприятных исходов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/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2954338" y="6297613"/>
            <a:ext cx="30972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buSzPct val="100000"/>
            </a:pPr>
            <a:r>
              <a:rPr lang="ru-RU" altLang="zh-CN" sz="1000" b="1">
                <a:ea typeface="SimSun" pitchFamily="2" charset="-122"/>
              </a:rPr>
              <a:t>    Технический семинар «Перинатальный аудит»</a:t>
            </a:r>
            <a:r>
              <a:rPr lang="en-GB" altLang="zh-CN" sz="1000" b="1">
                <a:ea typeface="SimSun" pitchFamily="2" charset="-122"/>
              </a:rPr>
              <a:t> </a:t>
            </a:r>
            <a:endParaRPr lang="ru-RU" altLang="zh-CN" sz="1000" b="1">
              <a:ea typeface="SimSun" pitchFamily="2" charset="-122"/>
            </a:endParaRPr>
          </a:p>
          <a:p>
            <a:pPr algn="ctr" eaLnBrk="1" hangingPunct="1">
              <a:buSzPct val="100000"/>
            </a:pPr>
            <a:r>
              <a:rPr lang="ru-RU" altLang="ru-RU" sz="1000"/>
              <a:t>16-17 мая 2016 г., г. Астана, Казахстан</a:t>
            </a:r>
            <a:endParaRPr lang="sr-Latn-CS" altLang="ru-RU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Методология проведения КАПС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35785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Стандартизированный сбор данных (п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ри случае перинатальной потери): 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Для оповещения о наличии случая заполняется Формуляр экстренной регистрации случая перинатальной смертности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Сбор всей медицинской документации (формы №№111, 113, 096/у, история развития новорожденного, проводится анкета вербальной аутопсии, патологоанатомическое заключение), ее регистрация, сканирование, обезличивание, архивирование и отправка документации в РЦРЗ</a:t>
            </a:r>
          </a:p>
          <a:p>
            <a:pPr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 неблагоприятных исходов (п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ри получении случаев на экспертизу):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Эксперты заполняют протокол эксперта конфиденциального аудита случая перинатальной смертности (отмечают насколько ведение беременности, родов, ведение новорожденного, проведение аутопсии соответствуют Стандартам)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Проводят классификацию причин антенатальной смертности,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классификацию причин интранатальной и ранней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неонатальной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смертности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Психолог команды или обученная акушерка проводят Анкету вербальной аутопсии (собеседования) родителя, перенесшего перинатальную потерю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Прошедший экспертизу случай ПС классифицируется по уровню объема и качеству медицинских услуг</a:t>
            </a:r>
          </a:p>
          <a:p>
            <a:pPr hangingPunct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 итоге заполняется Резюме  Комитета по анализу случаев перинатальной смертности, которое отправляется в Центр</a:t>
            </a:r>
          </a:p>
          <a:p>
            <a:pPr hangingPunct="0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Первые разборы проводились совместно с Национальными экспертами посредством </a:t>
            </a:r>
            <a:r>
              <a:rPr lang="ru-RU" sz="1900" b="1" dirty="0" err="1" smtClean="0">
                <a:latin typeface="Times New Roman" pitchFamily="18" charset="0"/>
                <a:cs typeface="Times New Roman" pitchFamily="18" charset="0"/>
              </a:rPr>
              <a:t>телемедицины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hangingPunct="0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67725" y="48402"/>
            <a:ext cx="8128320" cy="5002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endParaRPr lang="ru-RU" sz="24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714356"/>
            <a:ext cx="89289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Блок-схема правил по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организации проведения конфиденциального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аудита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перинатальной смертности по приказу № 344</a:t>
            </a: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14282" y="1643050"/>
            <a:ext cx="8786874" cy="2714644"/>
            <a:chOff x="215008" y="2674397"/>
            <a:chExt cx="8928992" cy="2261667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15008" y="2674397"/>
              <a:ext cx="8928992" cy="22616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ru-RU" sz="1400" b="1" dirty="0" smtClean="0">
                <a:solidFill>
                  <a:srgbClr val="C00000"/>
                </a:solidFill>
              </a:endParaRPr>
            </a:p>
            <a:p>
              <a:pPr algn="ctr"/>
              <a:r>
                <a:rPr lang="ru-RU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На региональном уровне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2788" y="3686195"/>
              <a:ext cx="1368152" cy="110260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Факт </a:t>
              </a:r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каждой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перинатальной смертности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247624" y="3686195"/>
              <a:ext cx="2468177" cy="110260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Проведение анкетирования</a:t>
              </a:r>
            </a:p>
            <a:p>
              <a:pPr algn="ctr"/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в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течение </a:t>
              </a:r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3 дней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от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момента регистрации смертности.</a:t>
              </a:r>
            </a:p>
          </p:txBody>
        </p:sp>
        <p:cxnSp>
          <p:nvCxnSpPr>
            <p:cNvPr id="13" name="Прямая со стрелкой 12"/>
            <p:cNvCxnSpPr>
              <a:stCxn id="9" idx="3"/>
              <a:endCxn id="11" idx="1"/>
            </p:cNvCxnSpPr>
            <p:nvPr/>
          </p:nvCxnSpPr>
          <p:spPr>
            <a:xfrm>
              <a:off x="1800940" y="4237498"/>
              <a:ext cx="446684" cy="13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Прямоугольник 13"/>
            <p:cNvSpPr/>
            <p:nvPr/>
          </p:nvSpPr>
          <p:spPr>
            <a:xfrm>
              <a:off x="5514328" y="3507643"/>
              <a:ext cx="3048924" cy="130774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Направление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в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РЦРЗ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обезличенной медицинской документации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и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анонимных анкет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в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течение </a:t>
              </a:r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14 дней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от момента регистрации смертности.</a:t>
              </a:r>
            </a:p>
          </p:txBody>
        </p:sp>
        <p:cxnSp>
          <p:nvCxnSpPr>
            <p:cNvPr id="15" name="Прямая со стрелкой 14"/>
            <p:cNvCxnSpPr>
              <a:endCxn id="14" idx="1"/>
            </p:cNvCxnSpPr>
            <p:nvPr/>
          </p:nvCxnSpPr>
          <p:spPr>
            <a:xfrm flipV="1">
              <a:off x="4715801" y="4161513"/>
              <a:ext cx="798528" cy="8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Прямоугольник 32"/>
          <p:cNvSpPr/>
          <p:nvPr/>
        </p:nvSpPr>
        <p:spPr>
          <a:xfrm>
            <a:off x="8273640" y="22673"/>
            <a:ext cx="159225" cy="5117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7290302" y="5155451"/>
            <a:ext cx="0" cy="372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774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Сценарий заседания по проведению Конфиденциального аудита перинатальной смертности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Представление случая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Представление анкеты антенатального,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интранатального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неонатального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ведения и морфологического исследования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Представление анкеты собеседования с родителями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Определение причины перинатальной смертности по классификациям антенатальной смертности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интра-ранней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неонатальной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объема и качества оказанных услуг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Определение факторов приведших к перинатальной смертности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ведения случая в целом (заключение)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Дискуссии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Трудности и проблемы при проведении ПА: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928670"/>
            <a:ext cx="878687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Учитывая важность  конфиденциального аудита в Казахстане как инструмента оценки эффективности внедрения стратегии «Обеспечение безопасной беременности», направленной на выявление системных проблем в клинической практике, и способствующей изменению стратегических решений  на национальном уровне, просим принять во внимание следующие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трудности при проведении перинатального аудита: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отдельного сканера, компьютера для обработки информации при проведении аудита.</a:t>
            </a:r>
          </a:p>
          <a:p>
            <a:pPr marL="342900" lvl="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 подготовки историй к перинатальному аудиту происходит во время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работы, являясь значительной дополнительной нагрузкой. </a:t>
            </a:r>
          </a:p>
          <a:p>
            <a:pPr marL="342900" lvl="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оформление одного случая  - сбор данных (формы №№ 111, 113, 096/у, история развития новорожденного, проведение анкетирования, патологоанатомическое заключение), затем их регистрацию, сканирование, анонимизацию, архивирование, отправку уходит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среднем 4-5 часов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зависимости от объема медицинской документации.</a:t>
            </a:r>
          </a:p>
          <a:p>
            <a:pPr marL="342900" lvl="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2214</TotalTime>
  <Words>830</Words>
  <Application>Microsoft Office PowerPoint</Application>
  <PresentationFormat>Экран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Проблемы проведения конфиденциального аудита перинатальной смертности.  </vt:lpstr>
      <vt:lpstr>Определение</vt:lpstr>
      <vt:lpstr>Методология проведения КАПС</vt:lpstr>
      <vt:lpstr>Методология проведения КАПС</vt:lpstr>
      <vt:lpstr>Перинатальный аудит</vt:lpstr>
      <vt:lpstr>Методология проведения КАПС</vt:lpstr>
      <vt:lpstr>Слайд 7</vt:lpstr>
      <vt:lpstr>Сценарий заседания по проведению Конфиденциального аудита перинатальной смертности </vt:lpstr>
      <vt:lpstr>Трудности и проблемы при проведении ПА: </vt:lpstr>
      <vt:lpstr>Трудности и проблемы при проведении ПА: </vt:lpstr>
      <vt:lpstr>Предложения по поддержке команды КАПС: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uzer</dc:creator>
  <cp:lastModifiedBy>User</cp:lastModifiedBy>
  <cp:revision>198</cp:revision>
  <dcterms:created xsi:type="dcterms:W3CDTF">2017-02-07T07:58:15Z</dcterms:created>
  <dcterms:modified xsi:type="dcterms:W3CDTF">2018-11-22T08:21:18Z</dcterms:modified>
</cp:coreProperties>
</file>